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  <p:sldMasterId id="2147483671" r:id="rId2"/>
  </p:sldMasterIdLst>
  <p:notesMasterIdLst>
    <p:notesMasterId r:id="rId14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</p:sldIdLst>
  <p:sldSz cx="9144000" cy="5143500" type="screen16x9"/>
  <p:notesSz cx="6858000" cy="9144000"/>
  <p:embeddedFontLst>
    <p:embeddedFont>
      <p:font typeface="Roboto Slab" pitchFamily="2" charset="0"/>
      <p:regular r:id="rId15"/>
      <p:bold r:id="rId16"/>
    </p:embeddedFont>
    <p:embeddedFont>
      <p:font typeface="Source Sans Pro" panose="020B0503030403020204" pitchFamily="34" charset="0"/>
      <p:regular r:id="rId17"/>
      <p:bold r:id="rId1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3" d="100"/>
          <a:sy n="103" d="100"/>
        </p:scale>
        <p:origin x="874" y="77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3" Type="http://schemas.openxmlformats.org/officeDocument/2006/relationships/slide" Target="slides/slide1.xml"/><Relationship Id="rId21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10" Type="http://schemas.openxmlformats.org/officeDocument/2006/relationships/slide" Target="slides/slide8.xml"/><Relationship Id="rId19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26d7b4bf713_2_8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26d7b4bf713_2_8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g26e297f9fcf_2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8" name="Google Shape;288;g26e297f9fcf_2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26d7b4bf713_2_10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26d7b4bf713_2_10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26d7b4bf713_2_70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26d7b4bf713_2_70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g2c9f1598b25_0_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1" name="Google Shape;151;g2c9f1598b25_0_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Created nba2024 based on only what data we needed. 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26e297f9fcf_3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26e297f9fcf_3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Plotted the adjusted R-squared values, </a:t>
            </a:r>
            <a:r>
              <a:rPr lang="en">
                <a:solidFill>
                  <a:schemeClr val="dk1"/>
                </a:solidFill>
              </a:rPr>
              <a:t>NOTE: can’t draw conclusions from W, L, or WIN% because these directly affect win percentage.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2c9f1598b2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2c9f1598b2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Plotted the adjusted R-squared values, </a:t>
            </a:r>
            <a:r>
              <a:rPr lang="en">
                <a:solidFill>
                  <a:schemeClr val="dk1"/>
                </a:solidFill>
              </a:rPr>
              <a:t>NOTE: can’t draw conclusions from W, L, or WIN% because these directly affect win percentage.</a:t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26d7b4bf713_2_5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26d7b4bf713_2_5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g26d7b4bf713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Google Shape;187;g26d7b4bf713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6d7b4bf713_2_10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6d7b4bf713_2_10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g26d926b6925_0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0" name="Google Shape;280;g26d926b6925_0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52" name="Google Shape;52;p13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3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3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3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3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3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3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3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3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3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3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3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>
            <a:spLocks noGrp="1"/>
          </p:cNvSpPr>
          <p:nvPr>
            <p:ph type="ctrTitle"/>
          </p:nvPr>
        </p:nvSpPr>
        <p:spPr>
          <a:xfrm>
            <a:off x="1700185" y="19918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5800"/>
              <a:buNone/>
              <a:defRPr sz="5800" b="1"/>
            </a:lvl9pPr>
          </a:lstStyle>
          <a:p>
            <a:endParaRPr/>
          </a:p>
        </p:txBody>
      </p:sp>
      <p:sp>
        <p:nvSpPr>
          <p:cNvPr id="73" name="Google Shape;73;p15"/>
          <p:cNvSpPr/>
          <p:nvPr/>
        </p:nvSpPr>
        <p:spPr>
          <a:xfrm>
            <a:off x="7337531" y="463007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/>
          <p:nvPr/>
        </p:nvSpPr>
        <p:spPr>
          <a:xfrm>
            <a:off x="7790243" y="4182401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5"/>
          <p:cNvSpPr/>
          <p:nvPr/>
        </p:nvSpPr>
        <p:spPr>
          <a:xfrm>
            <a:off x="8893253" y="3333348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5"/>
          <p:cNvSpPr/>
          <p:nvPr/>
        </p:nvSpPr>
        <p:spPr>
          <a:xfrm>
            <a:off x="8771302" y="4923775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5"/>
          <p:cNvSpPr/>
          <p:nvPr/>
        </p:nvSpPr>
        <p:spPr>
          <a:xfrm>
            <a:off x="2386266" y="508134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5"/>
          <p:cNvSpPr/>
          <p:nvPr/>
        </p:nvSpPr>
        <p:spPr>
          <a:xfrm>
            <a:off x="479460" y="2703980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5"/>
          <p:cNvSpPr/>
          <p:nvPr/>
        </p:nvSpPr>
        <p:spPr>
          <a:xfrm>
            <a:off x="261540" y="643097"/>
            <a:ext cx="96300" cy="960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5"/>
          <p:cNvSpPr/>
          <p:nvPr/>
        </p:nvSpPr>
        <p:spPr>
          <a:xfrm>
            <a:off x="507235" y="1080863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5"/>
          <p:cNvSpPr/>
          <p:nvPr/>
        </p:nvSpPr>
        <p:spPr>
          <a:xfrm>
            <a:off x="8314019" y="3625322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5"/>
          <p:cNvSpPr/>
          <p:nvPr/>
        </p:nvSpPr>
        <p:spPr>
          <a:xfrm>
            <a:off x="8882858" y="4186761"/>
            <a:ext cx="144300" cy="1440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5"/>
          <p:cNvSpPr/>
          <p:nvPr/>
        </p:nvSpPr>
        <p:spPr>
          <a:xfrm>
            <a:off x="158313" y="1596559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5"/>
          <p:cNvSpPr/>
          <p:nvPr/>
        </p:nvSpPr>
        <p:spPr>
          <a:xfrm>
            <a:off x="1396483" y="226428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5"/>
          <p:cNvSpPr/>
          <p:nvPr/>
        </p:nvSpPr>
        <p:spPr>
          <a:xfrm>
            <a:off x="617492" y="2000594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5"/>
          <p:cNvSpPr/>
          <p:nvPr/>
        </p:nvSpPr>
        <p:spPr>
          <a:xfrm>
            <a:off x="3425273" y="387880"/>
            <a:ext cx="57600" cy="57600"/>
          </a:xfrm>
          <a:prstGeom prst="ellipse">
            <a:avLst/>
          </a:prstGeom>
          <a:solidFill>
            <a:schemeClr val="accent1"/>
          </a:solidFill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5"/>
          <p:cNvSpPr/>
          <p:nvPr/>
        </p:nvSpPr>
        <p:spPr>
          <a:xfrm>
            <a:off x="8014029" y="4567546"/>
            <a:ext cx="192600" cy="192300"/>
          </a:xfrm>
          <a:prstGeom prst="ellipse">
            <a:avLst/>
          </a:prstGeom>
          <a:noFill/>
          <a:ln w="19050" cap="flat" cmpd="sng">
            <a:solidFill>
              <a:schemeClr val="accen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6"/>
          <p:cNvSpPr txBox="1">
            <a:spLocks noGrp="1"/>
          </p:cNvSpPr>
          <p:nvPr>
            <p:ph type="ctrTitle"/>
          </p:nvPr>
        </p:nvSpPr>
        <p:spPr>
          <a:xfrm>
            <a:off x="1546025" y="1754794"/>
            <a:ext cx="58326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1pPr>
            <a:lvl2pPr lvl="1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2pPr>
            <a:lvl3pPr lvl="2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3pPr>
            <a:lvl4pPr lvl="3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4pPr>
            <a:lvl5pPr lvl="4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5pPr>
            <a:lvl6pPr lvl="5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6pPr>
            <a:lvl7pPr lvl="6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7pPr>
            <a:lvl8pPr lvl="7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8pPr>
            <a:lvl9pPr lvl="8" rtl="0">
              <a:spcBef>
                <a:spcPts val="0"/>
              </a:spcBef>
              <a:spcAft>
                <a:spcPts val="0"/>
              </a:spcAft>
              <a:buSzPts val="4400"/>
              <a:buNone/>
              <a:defRPr sz="4400" b="1"/>
            </a:lvl9pPr>
          </a:lstStyle>
          <a:p>
            <a:endParaRPr/>
          </a:p>
        </p:txBody>
      </p:sp>
      <p:sp>
        <p:nvSpPr>
          <p:cNvPr id="90" name="Google Shape;90;p16"/>
          <p:cNvSpPr txBox="1">
            <a:spLocks noGrp="1"/>
          </p:cNvSpPr>
          <p:nvPr>
            <p:ph type="subTitle" idx="1"/>
          </p:nvPr>
        </p:nvSpPr>
        <p:spPr>
          <a:xfrm>
            <a:off x="1546025" y="3011511"/>
            <a:ext cx="58326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>
                <a:solidFill>
                  <a:schemeClr val="accent3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000"/>
              <a:buNone/>
              <a:defRPr sz="3000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7"/>
          <p:cNvPicPr preferRelativeResize="0"/>
          <p:nvPr/>
        </p:nvPicPr>
        <p:blipFill rotWithShape="1">
          <a:blip r:embed="rId2">
            <a:alphaModFix/>
          </a:blip>
          <a:srcRect l="19" r="19"/>
          <a:stretch/>
        </p:blipFill>
        <p:spPr>
          <a:xfrm rot="10800000" flipH="1">
            <a:off x="5952" y="0"/>
            <a:ext cx="9140602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7"/>
          <p:cNvSpPr txBox="1">
            <a:spLocks noGrp="1"/>
          </p:cNvSpPr>
          <p:nvPr>
            <p:ph type="body" idx="1"/>
          </p:nvPr>
        </p:nvSpPr>
        <p:spPr>
          <a:xfrm>
            <a:off x="1215300" y="1723650"/>
            <a:ext cx="6713400" cy="819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57200" algn="ctr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3600"/>
              <a:buChar char="◎"/>
              <a:defRPr sz="3600" i="1"/>
            </a:lvl1pPr>
            <a:lvl2pPr marL="914400" lvl="1" indent="-457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○"/>
              <a:defRPr sz="3600" i="1"/>
            </a:lvl2pPr>
            <a:lvl3pPr marL="1371600" lvl="2" indent="-45720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Char char="◉"/>
              <a:defRPr sz="3600" i="1"/>
            </a:lvl3pPr>
            <a:lvl4pPr marL="1828800" lvl="3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4pPr>
            <a:lvl5pPr marL="2286000" lvl="4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5pPr>
            <a:lvl6pPr marL="2743200" lvl="5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6pPr>
            <a:lvl7pPr marL="3200400" lvl="6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●"/>
              <a:defRPr sz="3600" i="1"/>
            </a:lvl7pPr>
            <a:lvl8pPr marL="3657600" lvl="7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○"/>
              <a:defRPr sz="3600" i="1"/>
            </a:lvl8pPr>
            <a:lvl9pPr marL="4114800" lvl="8" indent="-457200" algn="ctr" rtl="0">
              <a:spcBef>
                <a:spcPts val="0"/>
              </a:spcBef>
              <a:spcAft>
                <a:spcPts val="0"/>
              </a:spcAft>
              <a:buSzPts val="3600"/>
              <a:buChar char="■"/>
              <a:defRPr sz="3600" i="1"/>
            </a:lvl9pPr>
          </a:lstStyle>
          <a:p>
            <a:endParaRPr/>
          </a:p>
        </p:txBody>
      </p:sp>
      <p:grpSp>
        <p:nvGrpSpPr>
          <p:cNvPr id="94" name="Google Shape;94;p17"/>
          <p:cNvGrpSpPr/>
          <p:nvPr/>
        </p:nvGrpSpPr>
        <p:grpSpPr>
          <a:xfrm>
            <a:off x="3839646" y="782918"/>
            <a:ext cx="1464573" cy="842707"/>
            <a:chOff x="3593400" y="1729675"/>
            <a:chExt cx="1957200" cy="1123610"/>
          </a:xfrm>
        </p:grpSpPr>
        <p:sp>
          <p:nvSpPr>
            <p:cNvPr id="95" name="Google Shape;95;p17"/>
            <p:cNvSpPr txBox="1"/>
            <p:nvPr/>
          </p:nvSpPr>
          <p:spPr>
            <a:xfrm>
              <a:off x="3593400" y="1729675"/>
              <a:ext cx="1957200" cy="871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6000" b="1">
                  <a:solidFill>
                    <a:schemeClr val="accent1"/>
                  </a:solidFill>
                  <a:latin typeface="Source Sans Pro"/>
                  <a:ea typeface="Source Sans Pro"/>
                  <a:cs typeface="Source Sans Pro"/>
                  <a:sym typeface="Source Sans Pro"/>
                </a:rPr>
                <a:t>“</a:t>
              </a:r>
              <a:endParaRPr sz="60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endParaRPr>
            </a:p>
          </p:txBody>
        </p:sp>
        <p:sp>
          <p:nvSpPr>
            <p:cNvPr id="96" name="Google Shape;96;p17"/>
            <p:cNvSpPr/>
            <p:nvPr/>
          </p:nvSpPr>
          <p:spPr>
            <a:xfrm>
              <a:off x="4025400" y="1760085"/>
              <a:ext cx="1093200" cy="1093200"/>
            </a:xfrm>
            <a:prstGeom prst="ellipse">
              <a:avLst/>
            </a:prstGeom>
            <a:noFill/>
            <a:ln w="9525" cap="flat" cmpd="sng">
              <a:solidFill>
                <a:srgbClr val="CFD8DC"/>
              </a:solidFill>
              <a:prstDash val="dash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17"/>
            <p:cNvSpPr/>
            <p:nvPr/>
          </p:nvSpPr>
          <p:spPr>
            <a:xfrm>
              <a:off x="4190700" y="1925385"/>
              <a:ext cx="762600" cy="762600"/>
            </a:xfrm>
            <a:prstGeom prst="ellipse">
              <a:avLst/>
            </a:prstGeom>
            <a:noFill/>
            <a:ln w="19050" cap="flat" cmpd="sng">
              <a:solidFill>
                <a:srgbClr val="CFD8DC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98" name="Google Shape;98;p17"/>
          <p:cNvCxnSpPr>
            <a:endCxn id="96" idx="1"/>
          </p:cNvCxnSpPr>
          <p:nvPr/>
        </p:nvCxnSpPr>
        <p:spPr>
          <a:xfrm>
            <a:off x="3750511" y="390297"/>
            <a:ext cx="532200" cy="5355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9" name="Google Shape;99;p17"/>
          <p:cNvCxnSpPr/>
          <p:nvPr/>
        </p:nvCxnSpPr>
        <p:spPr>
          <a:xfrm rot="10800000">
            <a:off x="4362902" y="436125"/>
            <a:ext cx="209100" cy="369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00" name="Google Shape;100;p17"/>
          <p:cNvCxnSpPr/>
          <p:nvPr/>
        </p:nvCxnSpPr>
        <p:spPr>
          <a:xfrm rot="10800000" flipH="1">
            <a:off x="4704510" y="351930"/>
            <a:ext cx="347100" cy="474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1" name="Google Shape;101;p17"/>
          <p:cNvSpPr txBox="1">
            <a:spLocks noGrp="1"/>
          </p:cNvSpPr>
          <p:nvPr>
            <p:ph type="sldNum" idx="12"/>
          </p:nvPr>
        </p:nvSpPr>
        <p:spPr>
          <a:xfrm>
            <a:off x="-87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04" name="Google Shape;104;p18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◎"/>
              <a:defRPr sz="2400"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◉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 sz="2400"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 sz="2400"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 sz="2400"/>
            </a:lvl9pPr>
          </a:lstStyle>
          <a:p>
            <a:endParaRPr/>
          </a:p>
        </p:txBody>
      </p:sp>
      <p:sp>
        <p:nvSpPr>
          <p:cNvPr id="105" name="Google Shape;105;p18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08" name="Google Shape;108;p19"/>
          <p:cNvSpPr txBox="1">
            <a:spLocks noGrp="1"/>
          </p:cNvSpPr>
          <p:nvPr>
            <p:ph type="body" idx="1"/>
          </p:nvPr>
        </p:nvSpPr>
        <p:spPr>
          <a:xfrm>
            <a:off x="786137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09" name="Google Shape;109;p19"/>
          <p:cNvSpPr txBox="1">
            <a:spLocks noGrp="1"/>
          </p:cNvSpPr>
          <p:nvPr>
            <p:ph type="body" idx="2"/>
          </p:nvPr>
        </p:nvSpPr>
        <p:spPr>
          <a:xfrm>
            <a:off x="4682659" y="1200150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◎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◉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●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○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■"/>
              <a:defRPr sz="2000"/>
            </a:lvl9pPr>
          </a:lstStyle>
          <a:p>
            <a:endParaRPr/>
          </a:p>
        </p:txBody>
      </p:sp>
      <p:sp>
        <p:nvSpPr>
          <p:cNvPr id="110" name="Google Shape;110;p19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13" name="Google Shape;113;p20"/>
          <p:cNvSpPr txBox="1">
            <a:spLocks noGrp="1"/>
          </p:cNvSpPr>
          <p:nvPr>
            <p:ph type="body" idx="1"/>
          </p:nvPr>
        </p:nvSpPr>
        <p:spPr>
          <a:xfrm>
            <a:off x="786150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14" name="Google Shape;114;p20"/>
          <p:cNvSpPr txBox="1">
            <a:spLocks noGrp="1"/>
          </p:cNvSpPr>
          <p:nvPr>
            <p:ph type="body" idx="2"/>
          </p:nvPr>
        </p:nvSpPr>
        <p:spPr>
          <a:xfrm>
            <a:off x="3329992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15" name="Google Shape;115;p20"/>
          <p:cNvSpPr txBox="1">
            <a:spLocks noGrp="1"/>
          </p:cNvSpPr>
          <p:nvPr>
            <p:ph type="body" idx="3"/>
          </p:nvPr>
        </p:nvSpPr>
        <p:spPr>
          <a:xfrm>
            <a:off x="5873834" y="1200150"/>
            <a:ext cx="24198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600"/>
              </a:spcBef>
              <a:spcAft>
                <a:spcPts val="0"/>
              </a:spcAft>
              <a:buSzPts val="1800"/>
              <a:buChar char="◎"/>
              <a:defRPr sz="1800"/>
            </a:lvl1pPr>
            <a:lvl2pPr marL="914400" lvl="1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 sz="1800"/>
            </a:lvl2pPr>
            <a:lvl3pPr marL="1371600" lvl="2" indent="-342900" rtl="0">
              <a:spcBef>
                <a:spcPts val="0"/>
              </a:spcBef>
              <a:spcAft>
                <a:spcPts val="0"/>
              </a:spcAft>
              <a:buSzPts val="1800"/>
              <a:buChar char="◉"/>
              <a:defRPr sz="1800"/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SzPts val="1800"/>
              <a:buChar char="○"/>
              <a:defRPr/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16" name="Google Shape;116;p20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21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21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2"/>
          <p:cNvSpPr txBox="1">
            <a:spLocks noGrp="1"/>
          </p:cNvSpPr>
          <p:nvPr>
            <p:ph type="body" idx="1"/>
          </p:nvPr>
        </p:nvSpPr>
        <p:spPr>
          <a:xfrm>
            <a:off x="457200" y="4055343"/>
            <a:ext cx="8229600" cy="368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28600" algn="ctr" rtl="0">
              <a:spcBef>
                <a:spcPts val="360"/>
              </a:spcBef>
              <a:spcAft>
                <a:spcPts val="0"/>
              </a:spcAft>
              <a:buSzPts val="1800"/>
              <a:buNone/>
              <a:defRPr sz="1800"/>
            </a:lvl1pPr>
          </a:lstStyle>
          <a:p>
            <a:endParaRPr/>
          </a:p>
        </p:txBody>
      </p:sp>
      <p:sp>
        <p:nvSpPr>
          <p:cNvPr id="122" name="Google Shape;122;p22"/>
          <p:cNvSpPr txBox="1">
            <a:spLocks noGrp="1"/>
          </p:cNvSpPr>
          <p:nvPr>
            <p:ph type="sldNum" idx="12"/>
          </p:nvPr>
        </p:nvSpPr>
        <p:spPr>
          <a:xfrm>
            <a:off x="-92" y="4749844"/>
            <a:ext cx="91440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/>
            </a:lvl1pPr>
            <a:lvl2pPr lvl="1" algn="ctr" rtl="0">
              <a:buNone/>
              <a:defRPr/>
            </a:lvl2pPr>
            <a:lvl3pPr lvl="2" algn="ctr" rtl="0">
              <a:buNone/>
              <a:defRPr/>
            </a:lvl3pPr>
            <a:lvl4pPr lvl="3" algn="ctr" rtl="0">
              <a:buNone/>
              <a:defRPr/>
            </a:lvl4pPr>
            <a:lvl5pPr lvl="4" algn="ctr" rtl="0">
              <a:buNone/>
              <a:defRPr/>
            </a:lvl5pPr>
            <a:lvl6pPr lvl="5" algn="ctr" rtl="0">
              <a:buNone/>
              <a:defRPr/>
            </a:lvl6pPr>
            <a:lvl7pPr lvl="6" algn="ctr" rtl="0">
              <a:buNone/>
              <a:defRPr/>
            </a:lvl7pPr>
            <a:lvl8pPr lvl="7" algn="ctr" rtl="0">
              <a:buNone/>
              <a:defRPr/>
            </a:lvl8pPr>
            <a:lvl9pPr lvl="8" algn="ctr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mplete pattern">
  <p:cSld name="BLANK_1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24"/>
          <p:cNvSpPr/>
          <p:nvPr/>
        </p:nvSpPr>
        <p:spPr>
          <a:xfrm>
            <a:off x="-26550" y="-14850"/>
            <a:ext cx="9197100" cy="5173200"/>
          </a:xfrm>
          <a:prstGeom prst="rect">
            <a:avLst/>
          </a:prstGeom>
          <a:solidFill>
            <a:srgbClr val="CFD8DC">
              <a:alpha val="4923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2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theme" Target="../theme/theme2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blipFill>
          <a:blip r:embed="rId12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 txBox="1">
            <a:spLocks noGrp="1"/>
          </p:cNvSpPr>
          <p:nvPr>
            <p:ph type="title"/>
          </p:nvPr>
        </p:nvSpPr>
        <p:spPr>
          <a:xfrm>
            <a:off x="786150" y="308120"/>
            <a:ext cx="7571700" cy="70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Roboto Slab"/>
              <a:buNone/>
              <a:defRPr sz="2000">
                <a:solidFill>
                  <a:schemeClr val="accent1"/>
                </a:solidFill>
                <a:latin typeface="Roboto Slab"/>
                <a:ea typeface="Roboto Slab"/>
                <a:cs typeface="Roboto Slab"/>
                <a:sym typeface="Roboto Slab"/>
              </a:defRPr>
            </a:lvl9pPr>
          </a:lstStyle>
          <a:p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body" idx="1"/>
          </p:nvPr>
        </p:nvSpPr>
        <p:spPr>
          <a:xfrm>
            <a:off x="786150" y="1261700"/>
            <a:ext cx="7571700" cy="357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chemeClr val="accent4"/>
              </a:buClr>
              <a:buSzPts val="3000"/>
              <a:buFont typeface="Source Sans Pro"/>
              <a:buChar char="◎"/>
              <a:defRPr sz="30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○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Source Sans Pro"/>
              <a:buChar char="◉"/>
              <a:defRPr sz="24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marL="1828800" lvl="3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marL="2286000" lvl="4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marL="2743200" lvl="5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marL="3200400" lvl="6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marL="3657600" lvl="7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○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marL="4114800" lvl="8" indent="-3429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■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lvl="1" algn="r" rtl="0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lvl="2" algn="r" rtl="0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lvl="3" algn="r" rtl="0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lvl="4" algn="r" rtl="0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lvl="5" algn="r" rtl="0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lvl="6" algn="r" rtl="0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lvl="7" algn="r" rtl="0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lvl="8" algn="r" rtl="0">
              <a:buNone/>
              <a:defRPr sz="1300" b="1">
                <a:solidFill>
                  <a:schemeClr val="accent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>
              <a:latin typeface="Roboto Slab"/>
              <a:ea typeface="Roboto Slab"/>
              <a:cs typeface="Roboto Slab"/>
              <a:sym typeface="Roboto Slab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</p:sldLayoutIdLst>
  <p:transition>
    <p:fade thruBlk="1"/>
  </p:transition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1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://clipart-library.com/images_k/x-mark-transparent-background/x-mark-transparent-background-3.png" TargetMode="External"/><Relationship Id="rId3" Type="http://schemas.openxmlformats.org/officeDocument/2006/relationships/hyperlink" Target="https://www.kaggle.com/datasets/mharvnek/nba-team-stats-00-to-18" TargetMode="External"/><Relationship Id="rId7" Type="http://schemas.openxmlformats.org/officeDocument/2006/relationships/hyperlink" Target="http://www.clipartbest.com/cliparts/nTB/9dE/nTB9dEnTA.png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nba-playoff.com/wp-content/uploads/2020/03/nba-playoff-bracket-1536x942.png" TargetMode="External"/><Relationship Id="rId5" Type="http://schemas.openxmlformats.org/officeDocument/2006/relationships/hyperlink" Target="https://www.slidescarnival.com/cordelia-free-presentation-template/216" TargetMode="External"/><Relationship Id="rId10" Type="http://schemas.openxmlformats.org/officeDocument/2006/relationships/hyperlink" Target="https://i.pinimg.com/originals/8d/9c/90/8d9c9087cf0fe1e3942ddf2d6239e806.jpg" TargetMode="External"/><Relationship Id="rId4" Type="http://schemas.openxmlformats.org/officeDocument/2006/relationships/hyperlink" Target="https://www.espn.com/nba/bracket/_/year/2015" TargetMode="External"/><Relationship Id="rId9" Type="http://schemas.openxmlformats.org/officeDocument/2006/relationships/hyperlink" Target="https://www.logodesignlove.com/images/classic/nba-logo.jp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kaggle.com/datasets/mharvnek/nba-team-stats-00-to-18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8.jp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1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9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5"/>
          <p:cNvSpPr txBox="1">
            <a:spLocks noGrp="1"/>
          </p:cNvSpPr>
          <p:nvPr>
            <p:ph type="ctrTitle"/>
          </p:nvPr>
        </p:nvSpPr>
        <p:spPr>
          <a:xfrm>
            <a:off x="898335" y="1411950"/>
            <a:ext cx="5807400" cy="1159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Predicting the NBA Playoffs</a:t>
            </a:r>
            <a:endParaRPr/>
          </a:p>
        </p:txBody>
      </p:sp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67850" y="1116054"/>
            <a:ext cx="3200658" cy="1751600"/>
          </a:xfrm>
          <a:prstGeom prst="rect">
            <a:avLst/>
          </a:prstGeom>
          <a:noFill/>
          <a:ln>
            <a:noFill/>
          </a:ln>
        </p:spPr>
      </p:pic>
      <p:sp>
        <p:nvSpPr>
          <p:cNvPr id="134" name="Google Shape;134;p25"/>
          <p:cNvSpPr txBox="1"/>
          <p:nvPr/>
        </p:nvSpPr>
        <p:spPr>
          <a:xfrm>
            <a:off x="1501875" y="2743350"/>
            <a:ext cx="2857500" cy="36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CMSE 202 Section 004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35" name="Google Shape;135;p25"/>
          <p:cNvSpPr txBox="1"/>
          <p:nvPr/>
        </p:nvSpPr>
        <p:spPr>
          <a:xfrm>
            <a:off x="1673125" y="3342675"/>
            <a:ext cx="2247600" cy="8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136" name="Google Shape;136;p25"/>
          <p:cNvSpPr txBox="1"/>
          <p:nvPr/>
        </p:nvSpPr>
        <p:spPr>
          <a:xfrm>
            <a:off x="1470200" y="3908200"/>
            <a:ext cx="3751500" cy="913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Jagar, Max, Stephane, Tyler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34"/>
          <p:cNvSpPr txBox="1">
            <a:spLocks noGrp="1"/>
          </p:cNvSpPr>
          <p:nvPr>
            <p:ph type="ctrTitle" idx="4294967295"/>
          </p:nvPr>
        </p:nvSpPr>
        <p:spPr>
          <a:xfrm>
            <a:off x="1789375" y="1903917"/>
            <a:ext cx="7772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0" b="1"/>
              <a:t>Questions?</a:t>
            </a:r>
            <a:endParaRPr sz="8000" b="1"/>
          </a:p>
        </p:txBody>
      </p:sp>
      <p:sp>
        <p:nvSpPr>
          <p:cNvPr id="291" name="Google Shape;291;p34"/>
          <p:cNvSpPr txBox="1">
            <a:spLocks noGrp="1"/>
          </p:cNvSpPr>
          <p:nvPr>
            <p:ph type="subTitle" idx="4294967295"/>
          </p:nvPr>
        </p:nvSpPr>
        <p:spPr>
          <a:xfrm>
            <a:off x="6497100" y="5143438"/>
            <a:ext cx="65937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sz="3600" b="1"/>
          </a:p>
        </p:txBody>
      </p:sp>
      <p:sp>
        <p:nvSpPr>
          <p:cNvPr id="292" name="Google Shape;292;p34"/>
          <p:cNvSpPr txBox="1">
            <a:spLocks noGrp="1"/>
          </p:cNvSpPr>
          <p:nvPr>
            <p:ph type="body" idx="4294967295"/>
          </p:nvPr>
        </p:nvSpPr>
        <p:spPr>
          <a:xfrm>
            <a:off x="2387450" y="3063727"/>
            <a:ext cx="4863900" cy="1654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3" name="Google Shape;293;p34"/>
          <p:cNvSpPr txBox="1">
            <a:spLocks noGrp="1"/>
          </p:cNvSpPr>
          <p:nvPr>
            <p:ph type="sldNum" idx="12"/>
          </p:nvPr>
        </p:nvSpPr>
        <p:spPr>
          <a:xfrm>
            <a:off x="8404384" y="474985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Sources</a:t>
            </a:r>
            <a:endParaRPr sz="3000"/>
          </a:p>
        </p:txBody>
      </p:sp>
      <p:sp>
        <p:nvSpPr>
          <p:cNvPr id="299" name="Google Shape;299;p35"/>
          <p:cNvSpPr txBox="1">
            <a:spLocks noGrp="1"/>
          </p:cNvSpPr>
          <p:nvPr>
            <p:ph type="body" idx="1"/>
          </p:nvPr>
        </p:nvSpPr>
        <p:spPr>
          <a:xfrm>
            <a:off x="347275" y="942575"/>
            <a:ext cx="8721300" cy="389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3"/>
              </a:rPr>
              <a:t>https://www.kaggle.com/datasets/mharvnek/nba-team-stats-00-to-18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000" u="sng">
                <a:solidFill>
                  <a:schemeClr val="accent5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https://www.espn.com/nba/bracket/_/year/2015</a:t>
            </a:r>
            <a:endParaRPr sz="1000">
              <a:solidFill>
                <a:srgbClr val="595959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Slide theme from:</a:t>
            </a:r>
            <a:endParaRPr sz="1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https://www.slidescarnival.com/cordelia-free-presentation-template/216#</a:t>
            </a:r>
            <a:endParaRPr sz="1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endParaRPr sz="1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>
                <a:solidFill>
                  <a:srgbClr val="595959"/>
                </a:solidFill>
                <a:latin typeface="Arial"/>
                <a:ea typeface="Arial"/>
                <a:cs typeface="Arial"/>
                <a:sym typeface="Arial"/>
              </a:rPr>
              <a:t>Image sources:</a:t>
            </a:r>
            <a:endParaRPr sz="1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https://nba-playoff.com/wp-content/uploads/2020/03/nba-playoff-bracket-1536x942.png</a:t>
            </a:r>
            <a:endParaRPr sz="1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http://www.clipartbest.com/cliparts/nTB/9dE/nTB9dEnTA.png</a:t>
            </a:r>
            <a:endParaRPr sz="1000">
              <a:solidFill>
                <a:srgbClr val="595959"/>
              </a:solidFill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http://clipart-library.com/images_k/x-mark-transparent-background/x-mark-transparent-background-3.png</a:t>
            </a:r>
            <a:endParaRPr sz="1000">
              <a:latin typeface="Arial"/>
              <a:ea typeface="Arial"/>
              <a:cs typeface="Arial"/>
              <a:sym typeface="Arial"/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000" u="sng">
                <a:solidFill>
                  <a:srgbClr val="0097A7"/>
                </a:solidFill>
                <a:latin typeface="Arial"/>
                <a:ea typeface="Arial"/>
                <a:cs typeface="Arial"/>
                <a:sym typeface="Arial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https://www.logodesignlove.com/images/classic/nba-logo.jpg</a:t>
            </a:r>
            <a:endParaRPr sz="1000">
              <a:solidFill>
                <a:srgbClr val="0097A7"/>
              </a:solidFill>
            </a:endParaRPr>
          </a:p>
          <a:p>
            <a:pPr marL="0" lvl="0" indent="0" algn="l" rtl="0">
              <a:lnSpc>
                <a:spcPct val="115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000" u="sng">
                <a:solidFill>
                  <a:schemeClr val="hlink"/>
                </a:solidFill>
                <a:hlinkClick r:id="rId10"/>
              </a:rPr>
              <a:t>https://i.pinimg.com/originals/8d/9c/90/8d9c9087cf0fe1e3942ddf2d6239e806.jpg</a:t>
            </a:r>
            <a:endParaRPr sz="1000">
              <a:solidFill>
                <a:srgbClr val="0097A7"/>
              </a:solidFill>
            </a:endParaRPr>
          </a:p>
        </p:txBody>
      </p:sp>
      <p:sp>
        <p:nvSpPr>
          <p:cNvPr id="300" name="Google Shape;300;p3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11</a:t>
            </a:fld>
            <a:endParaRPr sz="1000" b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6"/>
          <p:cNvSpPr/>
          <p:nvPr/>
        </p:nvSpPr>
        <p:spPr>
          <a:xfrm>
            <a:off x="5880381" y="2562025"/>
            <a:ext cx="1381800" cy="1365600"/>
          </a:xfrm>
          <a:prstGeom prst="ellipse">
            <a:avLst/>
          </a:prstGeom>
          <a:noFill/>
          <a:ln w="9525" cap="flat" cmpd="sng">
            <a:solidFill>
              <a:srgbClr val="CFD8DC"/>
            </a:solidFill>
            <a:prstDash val="dash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26"/>
          <p:cNvSpPr txBox="1">
            <a:spLocks noGrp="1"/>
          </p:cNvSpPr>
          <p:nvPr>
            <p:ph type="ctrTitle" idx="4294967295"/>
          </p:nvPr>
        </p:nvSpPr>
        <p:spPr>
          <a:xfrm>
            <a:off x="1637500" y="592744"/>
            <a:ext cx="5642100" cy="115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b="1"/>
              <a:t>Our Goal:</a:t>
            </a:r>
            <a:endParaRPr sz="6000" b="1"/>
          </a:p>
        </p:txBody>
      </p:sp>
      <p:sp>
        <p:nvSpPr>
          <p:cNvPr id="143" name="Google Shape;143;p26"/>
          <p:cNvSpPr txBox="1">
            <a:spLocks noGrp="1"/>
          </p:cNvSpPr>
          <p:nvPr>
            <p:ph type="subTitle" idx="4294967295"/>
          </p:nvPr>
        </p:nvSpPr>
        <p:spPr>
          <a:xfrm>
            <a:off x="1637500" y="1563725"/>
            <a:ext cx="79521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55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3600" b="1"/>
              <a:t>Create a model to accurately predict NBA playoff matchups</a:t>
            </a:r>
            <a:endParaRPr sz="3600" b="1"/>
          </a:p>
        </p:txBody>
      </p:sp>
      <p:sp>
        <p:nvSpPr>
          <p:cNvPr id="144" name="Google Shape;144;p26"/>
          <p:cNvSpPr txBox="1">
            <a:spLocks noGrp="1"/>
          </p:cNvSpPr>
          <p:nvPr>
            <p:ph type="body" idx="4294967295"/>
          </p:nvPr>
        </p:nvSpPr>
        <p:spPr>
          <a:xfrm>
            <a:off x="1547425" y="2682000"/>
            <a:ext cx="7670100" cy="246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Which stats are the most telling of which team is better?</a:t>
            </a:r>
            <a:endParaRPr sz="2600"/>
          </a:p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How can we use data to create a function?</a:t>
            </a:r>
            <a:endParaRPr sz="2600"/>
          </a:p>
          <a:p>
            <a:pPr marL="457200" lvl="0" indent="-3937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2600"/>
              <a:buChar char="●"/>
            </a:pPr>
            <a:r>
              <a:rPr lang="en" sz="2600"/>
              <a:t>How can we test our model?</a:t>
            </a:r>
            <a:endParaRPr sz="2600"/>
          </a:p>
        </p:txBody>
      </p:sp>
      <p:cxnSp>
        <p:nvCxnSpPr>
          <p:cNvPr id="145" name="Google Shape;145;p26"/>
          <p:cNvCxnSpPr/>
          <p:nvPr/>
        </p:nvCxnSpPr>
        <p:spPr>
          <a:xfrm>
            <a:off x="6694986" y="3933625"/>
            <a:ext cx="214500" cy="8568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6" name="Google Shape;146;p26"/>
          <p:cNvCxnSpPr/>
          <p:nvPr/>
        </p:nvCxnSpPr>
        <p:spPr>
          <a:xfrm>
            <a:off x="7059842" y="3727574"/>
            <a:ext cx="394200" cy="5256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147" name="Google Shape;147;p26"/>
          <p:cNvCxnSpPr/>
          <p:nvPr/>
        </p:nvCxnSpPr>
        <p:spPr>
          <a:xfrm>
            <a:off x="7224089" y="3501963"/>
            <a:ext cx="752400" cy="464100"/>
          </a:xfrm>
          <a:prstGeom prst="straightConnector1">
            <a:avLst/>
          </a:prstGeom>
          <a:noFill/>
          <a:ln w="9525" cap="flat" cmpd="sng">
            <a:solidFill>
              <a:srgbClr val="CFD8D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8" name="Google Shape;148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2</a:t>
            </a:fld>
            <a:endParaRPr sz="1000" b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7"/>
          <p:cNvSpPr txBox="1">
            <a:spLocks noGrp="1"/>
          </p:cNvSpPr>
          <p:nvPr>
            <p:ph type="title"/>
          </p:nvPr>
        </p:nvSpPr>
        <p:spPr>
          <a:xfrm>
            <a:off x="786150" y="18849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Data Set</a:t>
            </a:r>
            <a:endParaRPr sz="3000"/>
          </a:p>
        </p:txBody>
      </p:sp>
      <p:sp>
        <p:nvSpPr>
          <p:cNvPr id="154" name="Google Shape;154;p27"/>
          <p:cNvSpPr txBox="1">
            <a:spLocks noGrp="1"/>
          </p:cNvSpPr>
          <p:nvPr>
            <p:ph type="body" idx="1"/>
          </p:nvPr>
        </p:nvSpPr>
        <p:spPr>
          <a:xfrm>
            <a:off x="321738" y="1092450"/>
            <a:ext cx="53601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 u="sng">
                <a:solidFill>
                  <a:schemeClr val="hlink"/>
                </a:solidFill>
                <a:hlinkClick r:id="rId3"/>
              </a:rPr>
              <a:t>https://www.kaggle.com/datasets/mharvnek/nba-team-stats-00-to-18</a:t>
            </a:r>
            <a:endParaRPr sz="1400"/>
          </a:p>
        </p:txBody>
      </p:sp>
      <p:sp>
        <p:nvSpPr>
          <p:cNvPr id="155" name="Google Shape;155;p27"/>
          <p:cNvSpPr txBox="1">
            <a:spLocks noGrp="1"/>
          </p:cNvSpPr>
          <p:nvPr>
            <p:ph type="body" idx="2"/>
          </p:nvPr>
        </p:nvSpPr>
        <p:spPr>
          <a:xfrm>
            <a:off x="1257284" y="3581625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/>
              <a:t>Data found from Basketball Reference.com and NBA.com</a:t>
            </a:r>
            <a:endParaRPr/>
          </a:p>
        </p:txBody>
      </p:sp>
      <p:pic>
        <p:nvPicPr>
          <p:cNvPr id="156" name="Google Shape;156;p2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00" y="1626298"/>
            <a:ext cx="5912175" cy="163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7" name="Google Shape;157;p2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724508" y="3353246"/>
            <a:ext cx="2926851" cy="1724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8" name="Google Shape;158;p2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40249" y="254475"/>
            <a:ext cx="2585526" cy="193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8"/>
          <p:cNvSpPr txBox="1">
            <a:spLocks noGrp="1"/>
          </p:cNvSpPr>
          <p:nvPr>
            <p:ph type="title"/>
          </p:nvPr>
        </p:nvSpPr>
        <p:spPr>
          <a:xfrm>
            <a:off x="329425" y="11959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Examining Statistics</a:t>
            </a:r>
            <a:endParaRPr sz="3000"/>
          </a:p>
        </p:txBody>
      </p:sp>
      <p:sp>
        <p:nvSpPr>
          <p:cNvPr id="164" name="Google Shape;164;p28"/>
          <p:cNvSpPr txBox="1"/>
          <p:nvPr/>
        </p:nvSpPr>
        <p:spPr>
          <a:xfrm>
            <a:off x="252275" y="874275"/>
            <a:ext cx="3458100" cy="4035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Using a scatterplot we tested multiple variables to see which led to a championship in recent years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Found effective field goal percentage which is an overall measure of shooting efficiency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Examining this plotted against blocks per game for a team revealed the championship teams of the last 5 years excel in these areas</a:t>
            </a:r>
            <a:endParaRPr sz="1600">
              <a:solidFill>
                <a:schemeClr val="dk1"/>
              </a:solidFill>
            </a:endParaRPr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●"/>
            </a:pPr>
            <a:r>
              <a:rPr lang="en" sz="1600">
                <a:solidFill>
                  <a:schemeClr val="dk1"/>
                </a:solidFill>
              </a:rPr>
              <a:t>Shows championship teams have shooting talent and good rim protection</a:t>
            </a:r>
            <a:endParaRPr sz="1600">
              <a:solidFill>
                <a:schemeClr val="dk1"/>
              </a:solidFill>
            </a:endParaRPr>
          </a:p>
        </p:txBody>
      </p:sp>
      <p:pic>
        <p:nvPicPr>
          <p:cNvPr id="165" name="Google Shape;165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55425" y="70250"/>
            <a:ext cx="4787600" cy="26482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8"/>
          <p:cNvPicPr preferRelativeResize="0"/>
          <p:nvPr/>
        </p:nvPicPr>
        <p:blipFill rotWithShape="1">
          <a:blip r:embed="rId4">
            <a:alphaModFix/>
          </a:blip>
          <a:srcRect l="8850"/>
          <a:stretch/>
        </p:blipFill>
        <p:spPr>
          <a:xfrm>
            <a:off x="4255425" y="2718500"/>
            <a:ext cx="4787601" cy="23510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9"/>
          <p:cNvSpPr txBox="1">
            <a:spLocks noGrp="1"/>
          </p:cNvSpPr>
          <p:nvPr>
            <p:ph type="title"/>
          </p:nvPr>
        </p:nvSpPr>
        <p:spPr>
          <a:xfrm>
            <a:off x="329425" y="11959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000"/>
              <a:t>OLS Model</a:t>
            </a:r>
            <a:endParaRPr sz="3000"/>
          </a:p>
        </p:txBody>
      </p:sp>
      <p:sp>
        <p:nvSpPr>
          <p:cNvPr id="172" name="Google Shape;172;p29"/>
          <p:cNvSpPr txBox="1"/>
          <p:nvPr/>
        </p:nvSpPr>
        <p:spPr>
          <a:xfrm>
            <a:off x="252275" y="874275"/>
            <a:ext cx="3458100" cy="2501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Used linear regression from statsmodels OLS.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Predicting WIN%, and what variables correlate with it most.</a:t>
            </a:r>
            <a:endParaRPr>
              <a:solidFill>
                <a:schemeClr val="dk1"/>
              </a:solidFill>
            </a:endParaRPr>
          </a:p>
          <a:p>
            <a:pPr marL="457200" lvl="0" indent="-31750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-"/>
            </a:pPr>
            <a:r>
              <a:rPr lang="en">
                <a:solidFill>
                  <a:schemeClr val="dk1"/>
                </a:solidFill>
              </a:rPr>
              <a:t>+/-, FG%, and 3P%.</a:t>
            </a:r>
            <a:endParaRPr>
              <a:solidFill>
                <a:schemeClr val="dk1"/>
              </a:solidFill>
            </a:endParaRPr>
          </a:p>
        </p:txBody>
      </p:sp>
      <p:pic>
        <p:nvPicPr>
          <p:cNvPr id="173" name="Google Shape;173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56925" y="266375"/>
            <a:ext cx="3951350" cy="2945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4" name="Google Shape;174;p2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4475" y="2136250"/>
            <a:ext cx="3296250" cy="2790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30"/>
          <p:cNvSpPr txBox="1">
            <a:spLocks noGrp="1"/>
          </p:cNvSpPr>
          <p:nvPr>
            <p:ph type="body" idx="1"/>
          </p:nvPr>
        </p:nvSpPr>
        <p:spPr>
          <a:xfrm>
            <a:off x="399162" y="1010725"/>
            <a:ext cx="3675300" cy="372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Makes a df for the season and for both teams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Adds up different stat categories with different weights to compute a rating for each team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Decides which team will win based on whose rating is higher</a:t>
            </a:r>
            <a:endParaRPr sz="1600">
              <a:latin typeface="Arial"/>
              <a:ea typeface="Arial"/>
              <a:cs typeface="Arial"/>
              <a:sym typeface="Arial"/>
            </a:endParaRPr>
          </a:p>
          <a:p>
            <a:pPr marL="457200" lvl="0" indent="-3302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Char char="●"/>
            </a:pPr>
            <a:r>
              <a:rPr lang="en" sz="1600">
                <a:latin typeface="Arial"/>
                <a:ea typeface="Arial"/>
                <a:cs typeface="Arial"/>
                <a:sym typeface="Arial"/>
              </a:rPr>
              <a:t>Decides how many games it will take (7 game series) based on how much higher the winning team’s rating is.</a:t>
            </a:r>
            <a:endParaRPr sz="1600"/>
          </a:p>
        </p:txBody>
      </p:sp>
      <p:sp>
        <p:nvSpPr>
          <p:cNvPr id="180" name="Google Shape;180;p30"/>
          <p:cNvSpPr txBox="1">
            <a:spLocks noGrp="1"/>
          </p:cNvSpPr>
          <p:nvPr>
            <p:ph type="title"/>
          </p:nvPr>
        </p:nvSpPr>
        <p:spPr>
          <a:xfrm>
            <a:off x="786150" y="119045"/>
            <a:ext cx="7571700" cy="70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The Function</a:t>
            </a:r>
            <a:endParaRPr sz="2800"/>
          </a:p>
        </p:txBody>
      </p:sp>
      <p:sp>
        <p:nvSpPr>
          <p:cNvPr id="181" name="Google Shape;181;p3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/>
          </a:p>
        </p:txBody>
      </p:sp>
      <p:sp>
        <p:nvSpPr>
          <p:cNvPr id="182" name="Google Shape;182;p3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z="1000" b="0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rPr>
              <a:t>6</a:t>
            </a:fld>
            <a:endParaRPr sz="1000" b="0">
              <a:solidFill>
                <a:schemeClr val="dk2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3" name="Google Shape;183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571998" y="119046"/>
            <a:ext cx="4337575" cy="43696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84" name="Google Shape;184;p3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7400" y="4403300"/>
            <a:ext cx="5592550" cy="74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9" name="Google Shape;189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3148" y="109000"/>
            <a:ext cx="8386852" cy="5143499"/>
          </a:xfrm>
          <a:prstGeom prst="rect">
            <a:avLst/>
          </a:prstGeom>
          <a:noFill/>
          <a:ln>
            <a:noFill/>
          </a:ln>
        </p:spPr>
      </p:pic>
      <p:sp>
        <p:nvSpPr>
          <p:cNvPr id="190" name="Google Shape;190;p31"/>
          <p:cNvSpPr txBox="1"/>
          <p:nvPr/>
        </p:nvSpPr>
        <p:spPr>
          <a:xfrm>
            <a:off x="636175" y="109000"/>
            <a:ext cx="816900" cy="2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GSW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1" name="Google Shape;191;p31"/>
          <p:cNvSpPr txBox="1"/>
          <p:nvPr/>
        </p:nvSpPr>
        <p:spPr>
          <a:xfrm>
            <a:off x="7528550" y="2645050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CLE</a:t>
            </a:r>
            <a:endParaRPr/>
          </a:p>
        </p:txBody>
      </p:sp>
      <p:sp>
        <p:nvSpPr>
          <p:cNvPr id="192" name="Google Shape;192;p31"/>
          <p:cNvSpPr txBox="1"/>
          <p:nvPr/>
        </p:nvSpPr>
        <p:spPr>
          <a:xfrm>
            <a:off x="1727725" y="372400"/>
            <a:ext cx="81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GSW</a:t>
            </a:r>
            <a:endParaRPr/>
          </a:p>
        </p:txBody>
      </p:sp>
      <p:sp>
        <p:nvSpPr>
          <p:cNvPr id="193" name="Google Shape;193;p31"/>
          <p:cNvSpPr txBox="1"/>
          <p:nvPr/>
        </p:nvSpPr>
        <p:spPr>
          <a:xfrm>
            <a:off x="636175" y="1966125"/>
            <a:ext cx="13008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MEM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4" name="Google Shape;194;p31"/>
          <p:cNvSpPr txBox="1"/>
          <p:nvPr/>
        </p:nvSpPr>
        <p:spPr>
          <a:xfrm>
            <a:off x="4133550" y="2183350"/>
            <a:ext cx="87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GSW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5" name="Google Shape;195;p31"/>
          <p:cNvSpPr txBox="1"/>
          <p:nvPr/>
        </p:nvSpPr>
        <p:spPr>
          <a:xfrm>
            <a:off x="636175" y="655625"/>
            <a:ext cx="68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NOP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6" name="Google Shape;196;p31"/>
          <p:cNvSpPr txBox="1"/>
          <p:nvPr/>
        </p:nvSpPr>
        <p:spPr>
          <a:xfrm>
            <a:off x="3119550" y="2449900"/>
            <a:ext cx="81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GSW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197" name="Google Shape;197;p31"/>
          <p:cNvSpPr txBox="1"/>
          <p:nvPr/>
        </p:nvSpPr>
        <p:spPr>
          <a:xfrm>
            <a:off x="6383325" y="2956975"/>
            <a:ext cx="30000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CLE</a:t>
            </a:r>
            <a:endParaRPr/>
          </a:p>
        </p:txBody>
      </p:sp>
      <p:sp>
        <p:nvSpPr>
          <p:cNvPr id="198" name="Google Shape;198;p31"/>
          <p:cNvSpPr txBox="1"/>
          <p:nvPr/>
        </p:nvSpPr>
        <p:spPr>
          <a:xfrm>
            <a:off x="5317775" y="3524525"/>
            <a:ext cx="68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CLE</a:t>
            </a:r>
            <a:endParaRPr/>
          </a:p>
        </p:txBody>
      </p:sp>
      <p:sp>
        <p:nvSpPr>
          <p:cNvPr id="199" name="Google Shape;199;p31"/>
          <p:cNvSpPr txBox="1"/>
          <p:nvPr/>
        </p:nvSpPr>
        <p:spPr>
          <a:xfrm>
            <a:off x="5088500" y="2449900"/>
            <a:ext cx="68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ATL</a:t>
            </a:r>
            <a:endParaRPr/>
          </a:p>
        </p:txBody>
      </p:sp>
      <p:sp>
        <p:nvSpPr>
          <p:cNvPr id="200" name="Google Shape;200;p31"/>
          <p:cNvSpPr txBox="1"/>
          <p:nvPr/>
        </p:nvSpPr>
        <p:spPr>
          <a:xfrm>
            <a:off x="7504575" y="3233475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BOS</a:t>
            </a:r>
            <a:endParaRPr/>
          </a:p>
        </p:txBody>
      </p:sp>
      <p:sp>
        <p:nvSpPr>
          <p:cNvPr id="201" name="Google Shape;201;p31"/>
          <p:cNvSpPr txBox="1"/>
          <p:nvPr/>
        </p:nvSpPr>
        <p:spPr>
          <a:xfrm>
            <a:off x="7540875" y="4456125"/>
            <a:ext cx="68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MIL</a:t>
            </a:r>
            <a:endParaRPr/>
          </a:p>
        </p:txBody>
      </p:sp>
      <p:sp>
        <p:nvSpPr>
          <p:cNvPr id="202" name="Google Shape;202;p31"/>
          <p:cNvSpPr txBox="1"/>
          <p:nvPr/>
        </p:nvSpPr>
        <p:spPr>
          <a:xfrm>
            <a:off x="7540875" y="3844800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CHI</a:t>
            </a:r>
            <a:endParaRPr/>
          </a:p>
        </p:txBody>
      </p:sp>
      <p:sp>
        <p:nvSpPr>
          <p:cNvPr id="203" name="Google Shape;203;p31"/>
          <p:cNvSpPr txBox="1"/>
          <p:nvPr/>
        </p:nvSpPr>
        <p:spPr>
          <a:xfrm>
            <a:off x="6498700" y="4202125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CHI</a:t>
            </a:r>
            <a:endParaRPr/>
          </a:p>
        </p:txBody>
      </p:sp>
      <p:sp>
        <p:nvSpPr>
          <p:cNvPr id="204" name="Google Shape;204;p31"/>
          <p:cNvSpPr txBox="1"/>
          <p:nvPr/>
        </p:nvSpPr>
        <p:spPr>
          <a:xfrm>
            <a:off x="7613475" y="109000"/>
            <a:ext cx="68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ATL</a:t>
            </a:r>
            <a:endParaRPr/>
          </a:p>
        </p:txBody>
      </p:sp>
      <p:sp>
        <p:nvSpPr>
          <p:cNvPr id="205" name="Google Shape;205;p31"/>
          <p:cNvSpPr txBox="1"/>
          <p:nvPr/>
        </p:nvSpPr>
        <p:spPr>
          <a:xfrm>
            <a:off x="7547475" y="655625"/>
            <a:ext cx="81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BRK</a:t>
            </a:r>
            <a:endParaRPr/>
          </a:p>
        </p:txBody>
      </p:sp>
      <p:sp>
        <p:nvSpPr>
          <p:cNvPr id="206" name="Google Shape;206;p31"/>
          <p:cNvSpPr txBox="1"/>
          <p:nvPr/>
        </p:nvSpPr>
        <p:spPr>
          <a:xfrm>
            <a:off x="7577175" y="1310875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TOR</a:t>
            </a:r>
            <a:endParaRPr/>
          </a:p>
        </p:txBody>
      </p:sp>
      <p:sp>
        <p:nvSpPr>
          <p:cNvPr id="207" name="Google Shape;207;p31"/>
          <p:cNvSpPr txBox="1"/>
          <p:nvPr/>
        </p:nvSpPr>
        <p:spPr>
          <a:xfrm>
            <a:off x="7511175" y="1977950"/>
            <a:ext cx="81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WAS</a:t>
            </a:r>
            <a:endParaRPr/>
          </a:p>
        </p:txBody>
      </p:sp>
      <p:sp>
        <p:nvSpPr>
          <p:cNvPr id="208" name="Google Shape;208;p31"/>
          <p:cNvSpPr txBox="1"/>
          <p:nvPr/>
        </p:nvSpPr>
        <p:spPr>
          <a:xfrm>
            <a:off x="6498700" y="426525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ATL</a:t>
            </a:r>
            <a:endParaRPr/>
          </a:p>
        </p:txBody>
      </p:sp>
      <p:sp>
        <p:nvSpPr>
          <p:cNvPr id="209" name="Google Shape;209;p31"/>
          <p:cNvSpPr txBox="1"/>
          <p:nvPr/>
        </p:nvSpPr>
        <p:spPr>
          <a:xfrm>
            <a:off x="5252500" y="1043475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ATL</a:t>
            </a:r>
            <a:endParaRPr/>
          </a:p>
        </p:txBody>
      </p:sp>
      <p:sp>
        <p:nvSpPr>
          <p:cNvPr id="210" name="Google Shape;210;p31"/>
          <p:cNvSpPr txBox="1"/>
          <p:nvPr/>
        </p:nvSpPr>
        <p:spPr>
          <a:xfrm>
            <a:off x="6535000" y="1630900"/>
            <a:ext cx="68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TOR</a:t>
            </a:r>
            <a:endParaRPr/>
          </a:p>
        </p:txBody>
      </p:sp>
      <p:sp>
        <p:nvSpPr>
          <p:cNvPr id="211" name="Google Shape;211;p31"/>
          <p:cNvSpPr txBox="1"/>
          <p:nvPr/>
        </p:nvSpPr>
        <p:spPr>
          <a:xfrm>
            <a:off x="665875" y="1310875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POR</a:t>
            </a:r>
            <a:endParaRPr/>
          </a:p>
        </p:txBody>
      </p:sp>
      <p:sp>
        <p:nvSpPr>
          <p:cNvPr id="212" name="Google Shape;212;p31"/>
          <p:cNvSpPr txBox="1"/>
          <p:nvPr/>
        </p:nvSpPr>
        <p:spPr>
          <a:xfrm>
            <a:off x="702175" y="3897725"/>
            <a:ext cx="68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LAC</a:t>
            </a:r>
            <a:endParaRPr/>
          </a:p>
        </p:txBody>
      </p:sp>
      <p:sp>
        <p:nvSpPr>
          <p:cNvPr id="213" name="Google Shape;213;p31"/>
          <p:cNvSpPr txBox="1"/>
          <p:nvPr/>
        </p:nvSpPr>
        <p:spPr>
          <a:xfrm>
            <a:off x="702175" y="4522275"/>
            <a:ext cx="81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SAS</a:t>
            </a:r>
            <a:endParaRPr/>
          </a:p>
        </p:txBody>
      </p:sp>
      <p:sp>
        <p:nvSpPr>
          <p:cNvPr id="214" name="Google Shape;214;p31"/>
          <p:cNvSpPr txBox="1"/>
          <p:nvPr/>
        </p:nvSpPr>
        <p:spPr>
          <a:xfrm>
            <a:off x="665875" y="2604300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HOU</a:t>
            </a:r>
            <a:endParaRPr/>
          </a:p>
        </p:txBody>
      </p:sp>
      <p:sp>
        <p:nvSpPr>
          <p:cNvPr id="215" name="Google Shape;215;p31"/>
          <p:cNvSpPr txBox="1"/>
          <p:nvPr/>
        </p:nvSpPr>
        <p:spPr>
          <a:xfrm>
            <a:off x="636175" y="3251013"/>
            <a:ext cx="81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DAL</a:t>
            </a:r>
            <a:endParaRPr/>
          </a:p>
        </p:txBody>
      </p:sp>
      <p:sp>
        <p:nvSpPr>
          <p:cNvPr id="216" name="Google Shape;216;p31"/>
          <p:cNvSpPr txBox="1"/>
          <p:nvPr/>
        </p:nvSpPr>
        <p:spPr>
          <a:xfrm>
            <a:off x="1830925" y="2956975"/>
            <a:ext cx="816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HOU</a:t>
            </a:r>
            <a:endParaRPr/>
          </a:p>
        </p:txBody>
      </p:sp>
      <p:sp>
        <p:nvSpPr>
          <p:cNvPr id="217" name="Google Shape;217;p31"/>
          <p:cNvSpPr txBox="1"/>
          <p:nvPr/>
        </p:nvSpPr>
        <p:spPr>
          <a:xfrm>
            <a:off x="1793725" y="4202125"/>
            <a:ext cx="6849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LAC</a:t>
            </a:r>
            <a:endParaRPr/>
          </a:p>
        </p:txBody>
      </p:sp>
      <p:sp>
        <p:nvSpPr>
          <p:cNvPr id="218" name="Google Shape;218;p31"/>
          <p:cNvSpPr txBox="1"/>
          <p:nvPr/>
        </p:nvSpPr>
        <p:spPr>
          <a:xfrm>
            <a:off x="3022075" y="1043475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GSW</a:t>
            </a:r>
            <a:endParaRPr/>
          </a:p>
        </p:txBody>
      </p:sp>
      <p:sp>
        <p:nvSpPr>
          <p:cNvPr id="219" name="Google Shape;219;p31"/>
          <p:cNvSpPr txBox="1"/>
          <p:nvPr/>
        </p:nvSpPr>
        <p:spPr>
          <a:xfrm>
            <a:off x="2892038" y="3524525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LAC</a:t>
            </a:r>
            <a:endParaRPr/>
          </a:p>
        </p:txBody>
      </p:sp>
      <p:pic>
        <p:nvPicPr>
          <p:cNvPr id="220" name="Google Shape;22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8629" y="482928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1" name="Google Shape;22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24504" y="1154003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2" name="Google Shape;222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51154" y="2560428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3" name="Google Shape;223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32379" y="1966128"/>
            <a:ext cx="268401" cy="240635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1"/>
          <p:cNvSpPr txBox="1"/>
          <p:nvPr/>
        </p:nvSpPr>
        <p:spPr>
          <a:xfrm>
            <a:off x="1757425" y="1664675"/>
            <a:ext cx="7575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POR</a:t>
            </a:r>
            <a:endParaRPr/>
          </a:p>
        </p:txBody>
      </p:sp>
      <p:pic>
        <p:nvPicPr>
          <p:cNvPr id="225" name="Google Shape;225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114929" y="3067503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6" name="Google Shape;226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8504" y="3635053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7" name="Google Shape;227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478629" y="3067478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8" name="Google Shape;228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379429" y="4249278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29" name="Google Shape;229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30304" y="4312653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0" name="Google Shape;230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66604" y="525878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1" name="Google Shape;231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088504" y="1154003"/>
            <a:ext cx="268401" cy="24063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2" name="Google Shape;232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2379426" y="1686925"/>
            <a:ext cx="268399" cy="30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3" name="Google Shape;233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6285326" y="1708400"/>
            <a:ext cx="268399" cy="30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3547476" y="3602012"/>
            <a:ext cx="268399" cy="306724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31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5598301" y="2527400"/>
            <a:ext cx="268399" cy="306724"/>
          </a:xfrm>
          <a:prstGeom prst="rect">
            <a:avLst/>
          </a:prstGeom>
          <a:noFill/>
          <a:ln>
            <a:noFill/>
          </a:ln>
        </p:spPr>
      </p:pic>
      <p:sp>
        <p:nvSpPr>
          <p:cNvPr id="236" name="Google Shape;236;p31"/>
          <p:cNvSpPr txBox="1"/>
          <p:nvPr/>
        </p:nvSpPr>
        <p:spPr>
          <a:xfrm>
            <a:off x="3930950" y="-67112"/>
            <a:ext cx="3000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2015</a:t>
            </a:r>
            <a:endParaRPr/>
          </a:p>
        </p:txBody>
      </p:sp>
      <p:sp>
        <p:nvSpPr>
          <p:cNvPr id="237" name="Google Shape;237;p31"/>
          <p:cNvSpPr txBox="1"/>
          <p:nvPr/>
        </p:nvSpPr>
        <p:spPr>
          <a:xfrm>
            <a:off x="2380500" y="4599150"/>
            <a:ext cx="4383000" cy="49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Correctly Predicted 11/15 games</a:t>
            </a:r>
            <a:endParaRPr sz="6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2" name="Google Shape;24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66550" y="221825"/>
            <a:ext cx="7010899" cy="4299651"/>
          </a:xfrm>
          <a:prstGeom prst="rect">
            <a:avLst/>
          </a:prstGeom>
          <a:noFill/>
          <a:ln>
            <a:noFill/>
          </a:ln>
        </p:spPr>
      </p:pic>
      <p:sp>
        <p:nvSpPr>
          <p:cNvPr id="243" name="Google Shape;243;p32"/>
          <p:cNvSpPr txBox="1"/>
          <p:nvPr/>
        </p:nvSpPr>
        <p:spPr>
          <a:xfrm>
            <a:off x="4232625" y="1824875"/>
            <a:ext cx="10767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BOS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5)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44" name="Google Shape;244;p32"/>
          <p:cNvSpPr txBox="1"/>
          <p:nvPr/>
        </p:nvSpPr>
        <p:spPr>
          <a:xfrm>
            <a:off x="7070450" y="0"/>
            <a:ext cx="8265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BOS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2"/>
                </a:solidFill>
              </a:rPr>
              <a:t>  (in 4)</a:t>
            </a:r>
            <a:endParaRPr sz="1200">
              <a:solidFill>
                <a:schemeClr val="dk2"/>
              </a:solidFill>
            </a:endParaRPr>
          </a:p>
        </p:txBody>
      </p:sp>
      <p:sp>
        <p:nvSpPr>
          <p:cNvPr id="245" name="Google Shape;245;p32"/>
          <p:cNvSpPr txBox="1"/>
          <p:nvPr/>
        </p:nvSpPr>
        <p:spPr>
          <a:xfrm>
            <a:off x="7146525" y="689425"/>
            <a:ext cx="6417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MIA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46" name="Google Shape;246;p32"/>
          <p:cNvSpPr txBox="1"/>
          <p:nvPr/>
        </p:nvSpPr>
        <p:spPr>
          <a:xfrm>
            <a:off x="6167850" y="221825"/>
            <a:ext cx="7503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BOS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4)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47" name="Google Shape;247;p32"/>
          <p:cNvSpPr txBox="1"/>
          <p:nvPr/>
        </p:nvSpPr>
        <p:spPr>
          <a:xfrm>
            <a:off x="5200050" y="798150"/>
            <a:ext cx="8265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BOS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4)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48" name="Google Shape;248;p32"/>
          <p:cNvSpPr txBox="1"/>
          <p:nvPr/>
        </p:nvSpPr>
        <p:spPr>
          <a:xfrm>
            <a:off x="7103025" y="1526750"/>
            <a:ext cx="8265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NYK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6)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49" name="Google Shape;249;p32"/>
          <p:cNvSpPr txBox="1"/>
          <p:nvPr/>
        </p:nvSpPr>
        <p:spPr>
          <a:xfrm>
            <a:off x="7103025" y="1222250"/>
            <a:ext cx="8265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ORL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50" name="Google Shape;250;p32"/>
          <p:cNvSpPr txBox="1"/>
          <p:nvPr/>
        </p:nvSpPr>
        <p:spPr>
          <a:xfrm>
            <a:off x="6178725" y="1407125"/>
            <a:ext cx="7503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NYK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51" name="Google Shape;251;p32"/>
          <p:cNvSpPr txBox="1"/>
          <p:nvPr/>
        </p:nvSpPr>
        <p:spPr>
          <a:xfrm>
            <a:off x="7103025" y="2125450"/>
            <a:ext cx="826500" cy="6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MIL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(in 6)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52" name="Google Shape;252;p32"/>
          <p:cNvSpPr txBox="1"/>
          <p:nvPr/>
        </p:nvSpPr>
        <p:spPr>
          <a:xfrm>
            <a:off x="7146525" y="2821350"/>
            <a:ext cx="8808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PHI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53" name="Google Shape;253;p32"/>
          <p:cNvSpPr txBox="1"/>
          <p:nvPr/>
        </p:nvSpPr>
        <p:spPr>
          <a:xfrm>
            <a:off x="7081275" y="3331850"/>
            <a:ext cx="8265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CLE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54" name="Google Shape;254;p32"/>
          <p:cNvSpPr txBox="1"/>
          <p:nvPr/>
        </p:nvSpPr>
        <p:spPr>
          <a:xfrm>
            <a:off x="7108550" y="3701575"/>
            <a:ext cx="750300" cy="30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IND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(in 7)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55" name="Google Shape;255;p32"/>
          <p:cNvSpPr txBox="1"/>
          <p:nvPr/>
        </p:nvSpPr>
        <p:spPr>
          <a:xfrm>
            <a:off x="6167850" y="2429225"/>
            <a:ext cx="750300" cy="6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MIL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7)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56" name="Google Shape;256;p32"/>
          <p:cNvSpPr txBox="1"/>
          <p:nvPr/>
        </p:nvSpPr>
        <p:spPr>
          <a:xfrm>
            <a:off x="6178725" y="3538375"/>
            <a:ext cx="7503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IND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57" name="Google Shape;257;p32"/>
          <p:cNvSpPr txBox="1"/>
          <p:nvPr/>
        </p:nvSpPr>
        <p:spPr>
          <a:xfrm>
            <a:off x="5243700" y="3081125"/>
            <a:ext cx="8265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58" name="Google Shape;258;p32"/>
          <p:cNvSpPr txBox="1"/>
          <p:nvPr/>
        </p:nvSpPr>
        <p:spPr>
          <a:xfrm>
            <a:off x="5102175" y="2137800"/>
            <a:ext cx="880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BOS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59" name="Google Shape;259;p32"/>
          <p:cNvSpPr txBox="1"/>
          <p:nvPr/>
        </p:nvSpPr>
        <p:spPr>
          <a:xfrm>
            <a:off x="3492825" y="2174050"/>
            <a:ext cx="7503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MIN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60" name="Google Shape;260;p32"/>
          <p:cNvSpPr txBox="1"/>
          <p:nvPr/>
        </p:nvSpPr>
        <p:spPr>
          <a:xfrm>
            <a:off x="1307075" y="-11875"/>
            <a:ext cx="826500" cy="935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DEN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5)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61" name="Google Shape;261;p32"/>
          <p:cNvSpPr txBox="1"/>
          <p:nvPr/>
        </p:nvSpPr>
        <p:spPr>
          <a:xfrm>
            <a:off x="1361450" y="667675"/>
            <a:ext cx="7503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GSW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62" name="Google Shape;262;p32"/>
          <p:cNvSpPr txBox="1"/>
          <p:nvPr/>
        </p:nvSpPr>
        <p:spPr>
          <a:xfrm>
            <a:off x="1323350" y="2102800"/>
            <a:ext cx="8265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MIN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5)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63" name="Google Shape;263;p32"/>
          <p:cNvSpPr txBox="1"/>
          <p:nvPr/>
        </p:nvSpPr>
        <p:spPr>
          <a:xfrm>
            <a:off x="1339700" y="2799025"/>
            <a:ext cx="7503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NOP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64" name="Google Shape;264;p32"/>
          <p:cNvSpPr txBox="1"/>
          <p:nvPr/>
        </p:nvSpPr>
        <p:spPr>
          <a:xfrm>
            <a:off x="1323350" y="3125850"/>
            <a:ext cx="826500" cy="6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OKC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5)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65" name="Google Shape;265;p32"/>
          <p:cNvSpPr txBox="1"/>
          <p:nvPr/>
        </p:nvSpPr>
        <p:spPr>
          <a:xfrm>
            <a:off x="1361450" y="3832750"/>
            <a:ext cx="7503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PHX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66" name="Google Shape;266;p32"/>
          <p:cNvSpPr txBox="1"/>
          <p:nvPr/>
        </p:nvSpPr>
        <p:spPr>
          <a:xfrm>
            <a:off x="1323350" y="1025888"/>
            <a:ext cx="8265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LAC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6)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67" name="Google Shape;267;p32"/>
          <p:cNvSpPr txBox="1"/>
          <p:nvPr/>
        </p:nvSpPr>
        <p:spPr>
          <a:xfrm>
            <a:off x="1328825" y="1689850"/>
            <a:ext cx="826500" cy="34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DAL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68" name="Google Shape;268;p32"/>
          <p:cNvSpPr txBox="1"/>
          <p:nvPr/>
        </p:nvSpPr>
        <p:spPr>
          <a:xfrm>
            <a:off x="2274875" y="254450"/>
            <a:ext cx="8808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DEN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6)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69" name="Google Shape;269;p32"/>
          <p:cNvSpPr txBox="1"/>
          <p:nvPr/>
        </p:nvSpPr>
        <p:spPr>
          <a:xfrm>
            <a:off x="2350975" y="1407125"/>
            <a:ext cx="8808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LAC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70" name="Google Shape;270;p32"/>
          <p:cNvSpPr txBox="1"/>
          <p:nvPr/>
        </p:nvSpPr>
        <p:spPr>
          <a:xfrm>
            <a:off x="2351013" y="2374925"/>
            <a:ext cx="880800" cy="65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MIN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7)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71" name="Google Shape;271;p32"/>
          <p:cNvSpPr txBox="1"/>
          <p:nvPr/>
        </p:nvSpPr>
        <p:spPr>
          <a:xfrm>
            <a:off x="2340125" y="3641725"/>
            <a:ext cx="750300" cy="42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OKC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72" name="Google Shape;272;p32"/>
          <p:cNvSpPr txBox="1"/>
          <p:nvPr/>
        </p:nvSpPr>
        <p:spPr>
          <a:xfrm>
            <a:off x="3261700" y="923225"/>
            <a:ext cx="826500" cy="467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DEN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273" name="Google Shape;273;p32"/>
          <p:cNvSpPr txBox="1"/>
          <p:nvPr/>
        </p:nvSpPr>
        <p:spPr>
          <a:xfrm>
            <a:off x="3351825" y="2907775"/>
            <a:ext cx="8808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</a:rPr>
              <a:t>MIN</a:t>
            </a:r>
            <a:endParaRPr sz="18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dk2"/>
                </a:solidFill>
              </a:rPr>
              <a:t>  (in 5)</a:t>
            </a:r>
            <a:endParaRPr sz="1100">
              <a:solidFill>
                <a:schemeClr val="dk2"/>
              </a:solidFill>
            </a:endParaRPr>
          </a:p>
        </p:txBody>
      </p:sp>
      <p:sp>
        <p:nvSpPr>
          <p:cNvPr id="274" name="Google Shape;274;p32"/>
          <p:cNvSpPr txBox="1"/>
          <p:nvPr/>
        </p:nvSpPr>
        <p:spPr>
          <a:xfrm>
            <a:off x="-802525" y="526300"/>
            <a:ext cx="6263400" cy="461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2"/>
              </a:solidFill>
            </a:endParaRPr>
          </a:p>
        </p:txBody>
      </p:sp>
      <p:sp>
        <p:nvSpPr>
          <p:cNvPr id="275" name="Google Shape;275;p32"/>
          <p:cNvSpPr txBox="1"/>
          <p:nvPr/>
        </p:nvSpPr>
        <p:spPr>
          <a:xfrm>
            <a:off x="3296975" y="-11875"/>
            <a:ext cx="3142500" cy="554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Predicted 2024</a:t>
            </a:r>
            <a:endParaRPr sz="2800">
              <a:solidFill>
                <a:schemeClr val="dk2"/>
              </a:solidFill>
            </a:endParaRPr>
          </a:p>
        </p:txBody>
      </p:sp>
      <p:sp>
        <p:nvSpPr>
          <p:cNvPr id="276" name="Google Shape;276;p32"/>
          <p:cNvSpPr txBox="1"/>
          <p:nvPr/>
        </p:nvSpPr>
        <p:spPr>
          <a:xfrm>
            <a:off x="56550" y="4419275"/>
            <a:ext cx="6807300" cy="697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400" b="1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*</a:t>
            </a:r>
            <a:r>
              <a:rPr lang="en" sz="2400">
                <a:solidFill>
                  <a:srgbClr val="0091EA"/>
                </a:solidFill>
                <a:latin typeface="Roboto Slab"/>
                <a:ea typeface="Roboto Slab"/>
                <a:cs typeface="Roboto Slab"/>
                <a:sym typeface="Roboto Slab"/>
              </a:rPr>
              <a:t>Standings and statistics as of 4/7/2024</a:t>
            </a:r>
            <a:endParaRPr sz="2400">
              <a:solidFill>
                <a:schemeClr val="dk2"/>
              </a:solidFill>
            </a:endParaRPr>
          </a:p>
        </p:txBody>
      </p:sp>
      <p:pic>
        <p:nvPicPr>
          <p:cNvPr id="277" name="Google Shape;277;p3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83260" y="2605500"/>
            <a:ext cx="826501" cy="62002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3"/>
          <p:cNvSpPr txBox="1">
            <a:spLocks noGrp="1"/>
          </p:cNvSpPr>
          <p:nvPr>
            <p:ph type="title" idx="4294967295"/>
          </p:nvPr>
        </p:nvSpPr>
        <p:spPr>
          <a:xfrm>
            <a:off x="3503425" y="270075"/>
            <a:ext cx="7807200" cy="3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Difficulties or Complications</a:t>
            </a:r>
            <a:endParaRPr/>
          </a:p>
        </p:txBody>
      </p:sp>
      <p:sp>
        <p:nvSpPr>
          <p:cNvPr id="283" name="Google Shape;283;p33"/>
          <p:cNvSpPr txBox="1">
            <a:spLocks noGrp="1"/>
          </p:cNvSpPr>
          <p:nvPr>
            <p:ph type="body" idx="4294967295"/>
          </p:nvPr>
        </p:nvSpPr>
        <p:spPr>
          <a:xfrm>
            <a:off x="1112450" y="1143375"/>
            <a:ext cx="7713900" cy="3254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Choosing which stats to use in the function 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How to weigh the rating system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Not having a complete set of data for this season</a:t>
            </a:r>
            <a:endParaRPr sz="1600"/>
          </a:p>
          <a:p>
            <a:pPr marL="457200" lvl="0" indent="-330200" algn="l" rtl="0"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Working with parameters for determining the length of the series </a:t>
            </a:r>
            <a:endParaRPr sz="1600"/>
          </a:p>
          <a:p>
            <a:pPr marL="457200" lvl="0" indent="0" algn="l" rtl="0">
              <a:spcBef>
                <a:spcPts val="1200"/>
              </a:spcBef>
              <a:spcAft>
                <a:spcPts val="0"/>
              </a:spcAft>
              <a:buNone/>
            </a:pPr>
            <a:endParaRPr sz="1600"/>
          </a:p>
          <a:p>
            <a:pPr marL="457200" lvl="0" indent="0" algn="l" rtl="0">
              <a:spcBef>
                <a:spcPts val="1200"/>
              </a:spcBef>
              <a:spcAft>
                <a:spcPts val="1200"/>
              </a:spcAft>
              <a:buNone/>
            </a:pPr>
            <a:endParaRPr sz="1600"/>
          </a:p>
        </p:txBody>
      </p:sp>
      <p:pic>
        <p:nvPicPr>
          <p:cNvPr id="284" name="Google Shape;284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01975" y="2414300"/>
            <a:ext cx="2157675" cy="146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112457" y="3493495"/>
            <a:ext cx="2058552" cy="11139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ordelia template">
  <a:themeElements>
    <a:clrScheme name="Custom 347">
      <a:dk1>
        <a:srgbClr val="263238"/>
      </a:dk1>
      <a:lt1>
        <a:srgbClr val="FFFFFF"/>
      </a:lt1>
      <a:dk2>
        <a:srgbClr val="607D8B"/>
      </a:dk2>
      <a:lt2>
        <a:srgbClr val="ECEFF1"/>
      </a:lt2>
      <a:accent1>
        <a:srgbClr val="0091EA"/>
      </a:accent1>
      <a:accent2>
        <a:srgbClr val="0053A3"/>
      </a:accent2>
      <a:accent3>
        <a:srgbClr val="607D8B"/>
      </a:accent3>
      <a:accent4>
        <a:srgbClr val="CFD8DC"/>
      </a:accent4>
      <a:accent5>
        <a:srgbClr val="ECEFF1"/>
      </a:accent5>
      <a:accent6>
        <a:srgbClr val="ACDBF8"/>
      </a:accent6>
      <a:hlink>
        <a:srgbClr val="0091EA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617</Words>
  <Application>Microsoft Office PowerPoint</Application>
  <PresentationFormat>On-screen Show (16:9)</PresentationFormat>
  <Paragraphs>132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Roboto Slab</vt:lpstr>
      <vt:lpstr>Source Sans Pro</vt:lpstr>
      <vt:lpstr>Simple Light</vt:lpstr>
      <vt:lpstr>Cordelia template</vt:lpstr>
      <vt:lpstr>Predicting the NBA Playoffs</vt:lpstr>
      <vt:lpstr>Our Goal:</vt:lpstr>
      <vt:lpstr>Data Set</vt:lpstr>
      <vt:lpstr>Examining Statistics</vt:lpstr>
      <vt:lpstr>OLS Model</vt:lpstr>
      <vt:lpstr>The Function</vt:lpstr>
      <vt:lpstr>PowerPoint Presentation</vt:lpstr>
      <vt:lpstr>PowerPoint Presentation</vt:lpstr>
      <vt:lpstr>Difficulties or Complications</vt:lpstr>
      <vt:lpstr>Questions?</vt:lpstr>
      <vt:lpstr>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Predicting the NBA Playoffs</dc:title>
  <dc:creator>Tyler Lehman</dc:creator>
  <cp:lastModifiedBy>Tyler Lehman</cp:lastModifiedBy>
  <cp:revision>1</cp:revision>
  <dcterms:modified xsi:type="dcterms:W3CDTF">2024-04-10T03:13:12Z</dcterms:modified>
</cp:coreProperties>
</file>